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9" r:id="rId4"/>
    <p:sldId id="263" r:id="rId5"/>
    <p:sldId id="299" r:id="rId6"/>
    <p:sldId id="301" r:id="rId7"/>
    <p:sldId id="272" r:id="rId8"/>
    <p:sldId id="302" r:id="rId9"/>
    <p:sldId id="303" r:id="rId10"/>
    <p:sldId id="273" r:id="rId11"/>
    <p:sldId id="298" r:id="rId12"/>
    <p:sldId id="265" r:id="rId13"/>
    <p:sldId id="296" r:id="rId14"/>
    <p:sldId id="266" r:id="rId15"/>
    <p:sldId id="297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274" r:id="rId25"/>
    <p:sldId id="258" r:id="rId26"/>
    <p:sldId id="283" r:id="rId27"/>
    <p:sldId id="291" r:id="rId28"/>
    <p:sldId id="293" r:id="rId29"/>
    <p:sldId id="295" r:id="rId30"/>
    <p:sldId id="300" r:id="rId31"/>
    <p:sldId id="28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shabh" initials="R" lastIdx="1" clrIdx="0">
    <p:extLst>
      <p:ext uri="{19B8F6BF-5375-455C-9EA6-DF929625EA0E}">
        <p15:presenceInfo xmlns:p15="http://schemas.microsoft.com/office/powerpoint/2012/main" userId="d6341ed559fc6a0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82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275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6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95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82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093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2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561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19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66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08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D765D-63ED-4CF3-B919-D5A61A5E5C57}" type="datetimeFigureOut">
              <a:rPr lang="en-US" smtClean="0"/>
              <a:pPr/>
              <a:t>3/19/2021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22013-3AA0-42C8-A1EF-1E25371C4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498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48641"/>
            <a:ext cx="9144000" cy="1632856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JSS ACADEMY OF TECHNICAL EDUCATION, NOIDA</a:t>
            </a:r>
            <a:br>
              <a:rPr lang="en-US" sz="3200" b="1" dirty="0">
                <a:solidFill>
                  <a:srgbClr val="C00000"/>
                </a:solidFill>
              </a:rPr>
            </a:br>
            <a:r>
              <a:rPr lang="en-US" sz="3200" b="1" dirty="0">
                <a:solidFill>
                  <a:srgbClr val="C00000"/>
                </a:solidFill>
              </a:rPr>
              <a:t>DEPARTMENT OF ELECTRICAL ENGINEERING</a:t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2149" y="3602038"/>
            <a:ext cx="10489474" cy="2615882"/>
          </a:xfrm>
        </p:spPr>
        <p:txBody>
          <a:bodyPr>
            <a:normAutofit fontScale="92500"/>
          </a:bodyPr>
          <a:lstStyle/>
          <a:p>
            <a:r>
              <a:rPr lang="en-US" dirty="0"/>
              <a:t>							               Supervisor</a:t>
            </a:r>
          </a:p>
          <a:p>
            <a:r>
              <a:rPr lang="en-US" dirty="0"/>
              <a:t>								 (Dr. </a:t>
            </a:r>
            <a:r>
              <a:rPr lang="en-US" dirty="0" err="1"/>
              <a:t>Sanjiba</a:t>
            </a:r>
            <a:r>
              <a:rPr lang="en-US" dirty="0"/>
              <a:t> Kumar </a:t>
            </a:r>
            <a:r>
              <a:rPr lang="en-US" dirty="0" err="1"/>
              <a:t>Bisoyi</a:t>
            </a:r>
            <a:r>
              <a:rPr lang="en-US" dirty="0"/>
              <a:t>)           		          						 (Associate Professor)</a:t>
            </a:r>
          </a:p>
          <a:p>
            <a:pPr marL="914400" lvl="1" indent="-457200" algn="l"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Rishabh Khare (1709120079)</a:t>
            </a:r>
          </a:p>
          <a:p>
            <a:pPr marL="914400" lvl="1" indent="-457200" algn="l"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Sarthak Singh (1709120086)</a:t>
            </a:r>
          </a:p>
          <a:p>
            <a:pPr marL="914400" lvl="1" indent="-457200" algn="l">
              <a:buFont typeface="Arial" panose="020B0604020202020204" pitchFamily="34" charset="0"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Luv Pathak (1709120055)</a:t>
            </a:r>
          </a:p>
          <a:p>
            <a:pPr marL="914400" lvl="1" indent="-457200" algn="l">
              <a:buFont typeface="Arial" panose="020B0604020202020204" pitchFamily="34" charset="0"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Abhinav Kumar Singh (1709120003)                                                 </a:t>
            </a:r>
            <a:r>
              <a:rPr lang="en-US" dirty="0"/>
              <a:t>			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  <p:pic>
        <p:nvPicPr>
          <p:cNvPr id="2050" name="Picture 1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487" y="179115"/>
            <a:ext cx="1339934" cy="1296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914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               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676400" y="2063931"/>
            <a:ext cx="9144000" cy="136725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dirty="0"/>
              <a:t>Designing an EV Charging System for Improved Performance</a:t>
            </a:r>
            <a:endParaRPr lang="en-US" sz="4800" b="1" dirty="0">
              <a:solidFill>
                <a:schemeClr val="bg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  <a:p>
            <a:pPr lvl="0" algn="ctr">
              <a:lnSpc>
                <a:spcPct val="90000"/>
              </a:lnSpc>
              <a:spcBef>
                <a:spcPct val="0"/>
              </a:spcBef>
            </a:pPr>
            <a:endParaRPr lang="en-US" sz="4800" dirty="0"/>
          </a:p>
          <a:p>
            <a:pPr lvl="0" algn="ctr">
              <a:lnSpc>
                <a:spcPct val="90000"/>
              </a:lnSpc>
              <a:spcBef>
                <a:spcPct val="0"/>
              </a:spcBef>
            </a:pPr>
            <a:r>
              <a:rPr lang="en-US" sz="4800" dirty="0"/>
              <a:t>Group No. 12</a:t>
            </a:r>
            <a:b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30787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C60F7AC-F151-4D15-84C4-FB0DE1CAC411}"/>
              </a:ext>
            </a:extLst>
          </p:cNvPr>
          <p:cNvSpPr/>
          <p:nvPr/>
        </p:nvSpPr>
        <p:spPr>
          <a:xfrm>
            <a:off x="4953000" y="230188"/>
            <a:ext cx="2381250" cy="3508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Case 3- For RLE 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85625C-FB30-4B7A-8845-D4B06CB019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72" b="6815"/>
          <a:stretch/>
        </p:blipFill>
        <p:spPr>
          <a:xfrm>
            <a:off x="0" y="822960"/>
            <a:ext cx="12192000" cy="603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934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6330B27-846E-4DD1-8935-4FB755DCFCCE}"/>
              </a:ext>
            </a:extLst>
          </p:cNvPr>
          <p:cNvSpPr/>
          <p:nvPr/>
        </p:nvSpPr>
        <p:spPr>
          <a:xfrm>
            <a:off x="2059510" y="2551837"/>
            <a:ext cx="8072979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CUK CONVERTER</a:t>
            </a:r>
          </a:p>
          <a:p>
            <a:pPr algn="ctr"/>
            <a:endParaRPr lang="en-US" sz="4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25558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SIMULINK MODEL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7525D5-5FF2-4847-8128-201A31E55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0AE2C0-1AFD-4D0F-8785-32858A6AEF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50" t="15745" r="26666" b="22774"/>
          <a:stretch/>
        </p:blipFill>
        <p:spPr>
          <a:xfrm>
            <a:off x="838200" y="1270000"/>
            <a:ext cx="10063480" cy="558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9CBA997-515D-4B62-A4EC-EE1D71EF69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33" t="38518" r="15750" b="17334"/>
          <a:stretch/>
        </p:blipFill>
        <p:spPr>
          <a:xfrm>
            <a:off x="172720" y="172720"/>
            <a:ext cx="11358880" cy="2895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9376F9-CAB5-44BF-8C1C-428DF9FD27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51" t="34669" r="19778" b="18815"/>
          <a:stretch/>
        </p:blipFill>
        <p:spPr>
          <a:xfrm>
            <a:off x="701040" y="3220720"/>
            <a:ext cx="10627360" cy="319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995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RESULTS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79F2C7-CF30-4D97-9A26-7DF216C5E97A}"/>
              </a:ext>
            </a:extLst>
          </p:cNvPr>
          <p:cNvSpPr/>
          <p:nvPr/>
        </p:nvSpPr>
        <p:spPr>
          <a:xfrm>
            <a:off x="1643974" y="5729591"/>
            <a:ext cx="3414409" cy="476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Case 1: R Load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2EB0139-E509-4620-A52C-71ECEA1CC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237" t="21976" r="12437" b="16719"/>
          <a:stretch/>
        </p:blipFill>
        <p:spPr>
          <a:xfrm>
            <a:off x="838200" y="1798321"/>
            <a:ext cx="10033000" cy="3850640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299031A-6E10-4A8E-91C9-0AC173EEBDC7}"/>
              </a:ext>
            </a:extLst>
          </p:cNvPr>
          <p:cNvSpPr/>
          <p:nvPr/>
        </p:nvSpPr>
        <p:spPr>
          <a:xfrm>
            <a:off x="1361872" y="2952344"/>
            <a:ext cx="3414409" cy="476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Case 2: RL Load</a:t>
            </a:r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A95FA5-F37B-4759-AD39-4E910D057E41}"/>
              </a:ext>
            </a:extLst>
          </p:cNvPr>
          <p:cNvSpPr/>
          <p:nvPr/>
        </p:nvSpPr>
        <p:spPr>
          <a:xfrm>
            <a:off x="1429966" y="6381344"/>
            <a:ext cx="3414409" cy="476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Case 3: RLE Load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D7DCDB-3333-4644-A342-D353E0B0F2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00" t="21185" r="12583" b="16741"/>
          <a:stretch/>
        </p:blipFill>
        <p:spPr>
          <a:xfrm>
            <a:off x="386080" y="254784"/>
            <a:ext cx="11338560" cy="25696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EC3594-4409-475F-9083-1EFF7BF663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83" t="21481" r="12417" b="16889"/>
          <a:stretch/>
        </p:blipFill>
        <p:spPr>
          <a:xfrm>
            <a:off x="386080" y="3769360"/>
            <a:ext cx="11338560" cy="247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816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B10E1-84C1-4BFC-9A1D-5AA98FA17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97F13-4042-4688-8D0E-4D58F4004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SEPIC CONVERTER</a:t>
            </a:r>
          </a:p>
          <a:p>
            <a:pPr marL="0" indent="0" algn="ctr">
              <a:buNone/>
            </a:pPr>
            <a:endParaRPr lang="en-IN" sz="8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167250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A92B2-AE28-4F48-90E9-9CAD6991A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SIMULINK MODEL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183F3-6756-45BA-A68D-1314AEBF1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FB22F6-1E98-44F5-88D9-3C0272518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65" t="11259" r="15834" b="44592"/>
          <a:stretch/>
        </p:blipFill>
        <p:spPr>
          <a:xfrm>
            <a:off x="538481" y="1684040"/>
            <a:ext cx="11449330" cy="434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898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0528-27ED-4264-B3F8-F72245D60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2064FC6-C437-4411-959F-F1A53DD27D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823" t="48639" r="15720" b="10032"/>
          <a:stretch/>
        </p:blipFill>
        <p:spPr>
          <a:xfrm>
            <a:off x="-193040" y="3505200"/>
            <a:ext cx="12578080" cy="3140074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70FE5-4A11-4E39-B89B-5565F91B3F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16" t="29481" r="21750" b="26667"/>
          <a:stretch/>
        </p:blipFill>
        <p:spPr>
          <a:xfrm>
            <a:off x="957580" y="365125"/>
            <a:ext cx="10320020" cy="314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023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B1A9B-5804-4445-91F7-5B56D5B43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RESULTS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75F5F-130B-49DA-ABFD-C0AE8E6AE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2400" u="sng" dirty="0"/>
              <a:t>Case 1: For R Load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3BEE12-A502-4A09-9E21-F9A937C752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17" t="36550" r="19333" b="12742"/>
          <a:stretch/>
        </p:blipFill>
        <p:spPr>
          <a:xfrm>
            <a:off x="91440" y="2303462"/>
            <a:ext cx="117754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147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 OF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9966"/>
            <a:ext cx="10515600" cy="4922196"/>
          </a:xfrm>
        </p:spPr>
        <p:txBody>
          <a:bodyPr>
            <a:normAutofit fontScale="62500" lnSpcReduction="2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Buck-Boost Converter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Simulink Model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Graphical Results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Converter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Simulink Model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Graphical Results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Sepic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Converter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Simulink Model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Graphical Results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Battery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- Simulink Model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- Graphical Results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636901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5E8D7-747E-4A2D-A788-53A9F49C2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760"/>
            <a:ext cx="10515600" cy="60652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2400" u="sng" dirty="0"/>
              <a:t>Case 2: For R-L Load</a:t>
            </a:r>
          </a:p>
          <a:p>
            <a:pPr marL="0" indent="0" algn="ctr">
              <a:buNone/>
            </a:pPr>
            <a:endParaRPr lang="en-IN" sz="2400" u="sng" dirty="0"/>
          </a:p>
          <a:p>
            <a:pPr marL="0" indent="0" algn="ctr">
              <a:buNone/>
            </a:pPr>
            <a:endParaRPr lang="en-IN" sz="2400" u="sng" dirty="0"/>
          </a:p>
          <a:p>
            <a:pPr marL="0" indent="0" algn="ctr">
              <a:buNone/>
            </a:pPr>
            <a:endParaRPr lang="en-IN" sz="2400" u="sng" dirty="0"/>
          </a:p>
          <a:p>
            <a:pPr marL="0" indent="0" algn="ctr">
              <a:buNone/>
            </a:pPr>
            <a:endParaRPr lang="en-IN" sz="2400" u="sng" dirty="0"/>
          </a:p>
          <a:p>
            <a:pPr marL="0" indent="0" algn="ctr">
              <a:buNone/>
            </a:pPr>
            <a:endParaRPr lang="en-IN" sz="2400" u="sng" dirty="0"/>
          </a:p>
          <a:p>
            <a:pPr marL="0" indent="0" algn="ctr">
              <a:buNone/>
            </a:pPr>
            <a:endParaRPr lang="en-IN" sz="2400" u="sng" dirty="0"/>
          </a:p>
          <a:p>
            <a:pPr marL="0" indent="0" algn="ctr">
              <a:buNone/>
            </a:pPr>
            <a:r>
              <a:rPr lang="en-IN" sz="2400" u="sng" dirty="0"/>
              <a:t>Case 3: For RLE Load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C89269-928C-4F46-9AC1-10A7033EB0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17" t="36591" r="18833" b="13186"/>
          <a:stretch/>
        </p:blipFill>
        <p:spPr>
          <a:xfrm>
            <a:off x="142240" y="457200"/>
            <a:ext cx="11211560" cy="27228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2F6BD6-BA80-4758-A11F-C7D02B7D58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33" t="32740" r="17834" b="18667"/>
          <a:stretch/>
        </p:blipFill>
        <p:spPr>
          <a:xfrm>
            <a:off x="838200" y="3677919"/>
            <a:ext cx="10662920" cy="284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890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3A86B-5567-4125-8A75-E44239A19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935DA-BD14-4706-BD59-ADE9A2DD8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8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Battery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3117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13F3F-42FF-4425-BE4E-249852B7C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SIMULINK MODEL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1A0F5-9580-4503-9D76-A5FDA3E0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87EAA-91DF-424B-9DFB-ABBB80BCDF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83" t="20278" r="20547" b="7500"/>
          <a:stretch/>
        </p:blipFill>
        <p:spPr>
          <a:xfrm>
            <a:off x="447674" y="1209675"/>
            <a:ext cx="10906126" cy="564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7372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1FB5-6A88-4B75-AFF9-A3E7578FC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RESULTS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6DD09-7E54-47BE-B45A-EA13E6BB5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A0AC11-004E-4A90-B2D6-66755C4988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16" t="42523" r="22517" b="5324"/>
          <a:stretch/>
        </p:blipFill>
        <p:spPr>
          <a:xfrm>
            <a:off x="838200" y="1609725"/>
            <a:ext cx="10515600" cy="456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884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9150" y="1400538"/>
            <a:ext cx="10515600" cy="5381262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Amit Tripathi, Anurag Verma, “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and Implementation of Cuk Converter for Power Factor Correction of PMBLDC Motor Drive”, International Journal of Recent Technology and Engineering (IJRTE) ISSN: 2277-3878, Volume-8, Issue-2S11, September 2019.</a:t>
            </a: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[2] Ryan Collin, Yu Miao, Alex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Yokochi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Prasad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Enjeti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Annette von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Jouanne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“Advanced Electric Vehicle Fast-Charging Technologies”, Department of Electrical and Computer Engineering, Texas A&amp;M University, College Station, TX 77843, USA, 15 May 2019.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Sajib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Chakraborty, Hai-Nam Vu, Mohammed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Mahedi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Hasan, Dai-Duong Tran, Mohamed El Baghdadi and Omar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Hegazy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“DC-DC Converter Topologies for Electric Vehicles, Plug-in Hybrid Electric Vehicles and Fast Charging Stations: State of the Art and Future Trends”, ETEC Department &amp; MOBI Research Group, Vrije Universiteit Brussel (VUB),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Pleinlaan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2, 1050 Brussels, Belgium, 25 April 2019.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Feyijimi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Adegbohun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Annette von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Jouanne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Kwang Y. Lee Autonomous Battery Swapping System and Methodologies of Electric Vehicles, Department of Electrical and Computer Engineering, Baylor University, Waco, TX 76798, USA,19 February 2019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[5] U.S. Energy Information Administration—EIA—”Independent Statistics and Analysis: Does the World Have Enough Oil to Meet Our Future Needs?”, 13 February 2019.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Saharul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Arof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N.Diyanah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N.Ha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Philip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Mawbyb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H.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Arofc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Nurazlin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Mohd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Yaakopa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Electrical Electronic Automation Section, University Kuala Lumpur, Malaysian Spanish Institute, Kulim Hi-Tech Park, 09000 Kulim, Kedah, Malaysia 2019.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 Kishore Naik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Mude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Battery Charging Method for Electric Vehicles: From Wired to On-Road Wireless Charging, Solace Power Inc., 1118 Topsail road Mount Pearl, Newfoundland and Labrador, A1N5E7, Canada,4 December 2018.</a:t>
            </a:r>
          </a:p>
          <a:p>
            <a:pPr marL="0" indent="0" algn="just">
              <a:lnSpc>
                <a:spcPct val="100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[8] 2018 Chevrolet Bolt EV Features &amp; Specs ,31 October 2018.</a:t>
            </a:r>
          </a:p>
          <a:p>
            <a:pPr marL="0" indent="0" algn="just">
              <a:lnSpc>
                <a:spcPct val="100000"/>
              </a:lnSpc>
              <a:spcAft>
                <a:spcPts val="1000"/>
              </a:spcAft>
              <a:buNone/>
            </a:pP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[9]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Pradeep Kumar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Akhlaque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Ahmad Khan Prabhat Ranjan Sarkar, “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Switch AC-DC Cuk Converter for Power Factor and Efficiency Enhancement”, International Journal of Innovative Science and Research Technology, Volume 3, Issue 4, April – 2018 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4529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19100"/>
            <a:ext cx="10515600" cy="6073775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[10] Chevy EV Life: Bolt EV Charging Guide | Chevrolet , March 2018.</a:t>
            </a:r>
          </a:p>
          <a:p>
            <a:pPr marL="0" indent="0" algn="just">
              <a:lnSpc>
                <a:spcPct val="100000"/>
              </a:lnSpc>
              <a:spcAft>
                <a:spcPts val="1000"/>
              </a:spcAft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[11] S.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Arof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N.M. Noor, F. Elias, P.A.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Mawby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Arof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“Investigation of chopper operation of series Motor Four Quadrants DC Chopper”, Journal of Applied Environmental and Biological Science. J. Appl. Environ. Biol. Sci., 7(3S)49-56, 2017.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[12]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S.Arof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H. Hassan, M.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Rosyidi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P.A.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Mawby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Arof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“Implementation of Series motor four quadrants Drive dc chopper for dc drive electric car and LRT”, Journal of Applied Environmental and Biological Science. J. Appl. Environ. Biol. Sci., 7(3S)73-82, 2017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[13] 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R. Kushwaha and B. Singh, "A Power Quality Improved EV Charger with Bridgeless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Cuk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Converter," 2018 IEEE International Conference on Power Electronics, Drives and Energy Systems (PEDES), Chennai, India, 2018, pp. 1-6,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10.1109/PEDES.2018.8707701.</a:t>
            </a:r>
            <a:r>
              <a:rPr lang="en-US" sz="1400" dirty="0">
                <a:latin typeface="Times New Roman" panose="02020603050405020304" pitchFamily="18" charset="0"/>
                <a:cs typeface="Times New Roman" pitchFamily="18" charset="0"/>
              </a:rPr>
              <a:t>[2] B. Zhao, A. </a:t>
            </a:r>
            <a:r>
              <a:rPr lang="en-US" sz="1400" dirty="0" err="1">
                <a:latin typeface="Times New Roman" panose="02020603050405020304" pitchFamily="18" charset="0"/>
                <a:cs typeface="Times New Roman" pitchFamily="18" charset="0"/>
              </a:rPr>
              <a:t>Abramovitz</a:t>
            </a:r>
            <a:r>
              <a:rPr lang="en-US" sz="1400" dirty="0">
                <a:latin typeface="Times New Roman" panose="02020603050405020304" pitchFamily="18" charset="0"/>
                <a:cs typeface="Times New Roman" pitchFamily="18" charset="0"/>
              </a:rPr>
              <a:t> and K. Smedley, “Family of bridgeless buck-boost PFC rectifiers,” IEEE Transactions Power Electronics, vol. 30, no. 12, pp. 6524-6527, Dec. 2015.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[14]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Saharul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Arof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Muhd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Khairulzaman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A.K. Jalil, H.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Arof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Mawby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P.A. (2015) “Self Tuning Fuzzy Logic Controlling Chopper Operation of Four Quadrants Drive DC Chopper for Low Cost Electric Vehicle”, 6th International Conference on Intelligent Systems, Modelling and Simulation, IEEE computer Society,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p.p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40-24,. DOI: 10.1109/ISMS.2015.34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[15]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Afida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Ayob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Wan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Mohd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Faizal Wan Mahmood,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Azah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Mohamed,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Mohd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Zamri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Che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Wanik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“Review on Electric Vehicle, Battery Charger, Charging Station and Standards”, Department of Electrical, Electronic and Systems Engineering, University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Kebangsaan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Malaysia 10 January  2014.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[16] K. T.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Mok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Y. M. Lai, K. H. Loo, “A Single-Stage Bridgeless Power-Factor-Correction Rectifier Based on Flyback Topology,” in Proc. of 33rd Int. IEEE Telecom. Conf. (INTELEC), 9-13 Oct. 2011, pp. 1-6.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[17] A.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Abramovitz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K. M. Smedley, “Analysis and design of a tapped-inductor buck-boost PFC rectifier with low bus voltage,” IEEE Trans. Power Electronics, vol. 26, no. 9, pp. 2637–2649, Sep. 2011.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[18]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Yimin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Gao and Mehrdad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Ehsani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(2010) “Design and Control Methodology of Plug-in Hybrid Electric Vehicles”, IEEE Trans. Ind. Electron, VOL. 57, NO. 2, pp 633-640.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[19] L. Huber, J.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Yungtaek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M. Jovanovic, "Performance Evaluation of Bridgeless PFC Boost Rectifiers," Applied Power Electronics Conference, APEC 2007 - Twenty Second Annual IEEE , vol., no., pp.165-171, Feb. 25 2007-March 1 2007.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73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76226"/>
            <a:ext cx="10515600" cy="6216650"/>
          </a:xfrm>
        </p:spPr>
        <p:txBody>
          <a:bodyPr>
            <a:noAutofit/>
          </a:bodyPr>
          <a:lstStyle/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[20] Pradeep Kumar, </a:t>
            </a:r>
            <a:r>
              <a:rPr lang="en-IN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Akhlaque</a:t>
            </a:r>
            <a:r>
              <a:rPr lang="en-IN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Ahmad Khan, Prabhat Ranjan Sarkar, Electrical  Engineering Department, Integral University, Lucknow, India, Single Switch AC-DC Cuk Converter for Power Factor and Efficiency Enhancement, 4 April 2018.</a:t>
            </a: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[21]  Zeeshan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Rayeen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Sourav Bose, Prakash Dwivedi, Department of Electrical Engineering, NIT Uttarakhand, India, Study of Closed loop Cuk converter controlled by Loop Shaping Method, 2018.</a:t>
            </a:r>
            <a:endParaRPr lang="en-IN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[22]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Sofyan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Ilman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Andriazis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Dahono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Muhammad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Aji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Prihambodo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School of Electrical Engineering and Informatic Bandung Institute of Technology Bandung, Indonesia, 2019.</a:t>
            </a:r>
            <a:endParaRPr lang="en-IN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[23]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P.Nagalakshmi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Kanna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Dr.B.Meenakshi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Department Of EEE, Sri Sai Ram  Engineering College, Chennai, Tamil Nadu, India, Analysis and Design of DC- DC/AC Non Isolated Cuk Converter using Sliding Mode Controller, 2015.</a:t>
            </a:r>
            <a:endParaRPr lang="en-IN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[24] 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Wenzheng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Xu, K.W.E Cheng, K.W.E Chan, Department of Electrical Engineering, The Hong Kong Polytechnic University, Hong Kong, Application of Cuk converter together with Battery Technologies on the Low Voltage DC supply for Electric Vehicles, 2018.</a:t>
            </a:r>
            <a:endParaRPr lang="en-IN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[25]  S.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Sivajanani,N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Veeramuthulingam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N.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Arunkumar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D. Balaji, Department of Electrical and Electronics Engineering,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Manakula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Vinayagar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Institute of Technology Puducherry, India, Analysis of Cuk Converters for Power Factor Correction Applications, 5 May 2014.</a:t>
            </a:r>
            <a:endParaRPr lang="en-IN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[26]  J.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Hoyo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J. Alcala and H. Calleja, Department of Electronics, Interior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Intemado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Palmira s/n. Cuernavaca, Mor.,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Mexico,A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High Quality Output AC/AC Cuk Converter, 2004.</a:t>
            </a: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[27] N.A.A. Isa, W.M.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Utomo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M. K. R. Noor, M.A.Z.A. Rashid, A.F.H.A.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Gani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A.A. Bakar, S.S. Yi,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Iradiatu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Diah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 K, Performance Between PFC Cuk and Bridgeless PFC Cuk Converter with Various Output Voltages, July 2019.</a:t>
            </a:r>
            <a:endParaRPr lang="en-IN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[28]  L. Huber, Y. Jang, and M. Jovanovic, “Performance evaluation of bridgeless PFC boost rectifiers,” IEEE Transactions Power Electronics, vol. 23, no. 3, pp. 1381–1390, May 2008.</a:t>
            </a:r>
            <a:endParaRPr lang="en-IN" sz="1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6974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B68DB-7967-4406-9986-B89B70C74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5800"/>
            <a:ext cx="10515600" cy="5838825"/>
          </a:xfrm>
        </p:spPr>
        <p:txBody>
          <a:bodyPr>
            <a:noAutofit/>
          </a:bodyPr>
          <a:lstStyle/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[29]   B. Zhao, A.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Abramovitz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K. Smedley, “Family of bridgeless buck-boost PFC rectifiers,” IEEE Transactions Power Electronics, vol. 30, no. 12, pp. 6524-6527, Dec. 2015. 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[30]  A. A.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Fardoun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E. H. Ismail, A. J. Sabzali and M. A. Al-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Saffar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“New Efficient Bridgeless Cuk Rectifiers for PFC Applications,” IEEE Transactions on Power Electronics, vol. 27, no. 7, pp. 32923301, July 2012. 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[31] H. Nene, C. Jiang, and S. Choudhury, “Control for Light Load Efficiency and THD Improvements in PFC Converter,” pp. 1785–1788, 2017. 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[32]  H. T. Yang, H. W. Chiang, and C. Y. Chen, “Implementation of Bridgeless Cuk Power Factor Corrector With Positive Output Voltage,” IEEE Trans. Ind. Appl., vol. 51, no. 4, pp. 3325–3333, 2015. 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[33]  . Sabzali, E. H. Ismail, M. A. Al-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Saffar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and A. A.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Fardoun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“A new bridgeless PFC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Sepic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Cuk rectifiers with low conduction and switching losses,” 2009 Int. Conf. Power Electron. Drive Syst., pp. 550–556, 2009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[34]   Y. Jang and M. M.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Jovanovi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´ c, “Bridgeless high-power-factor buck converter,” IEEE Trans. Power Electron., vol. 26, no. 2, pp. 602– 611, Feb.2011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itchFamily="18" charset="0"/>
              </a:rPr>
              <a:t>[35]  B. Zhao, A. </a:t>
            </a:r>
            <a:r>
              <a:rPr lang="en-US" sz="1400" dirty="0" err="1">
                <a:latin typeface="Times New Roman" panose="02020603050405020304" pitchFamily="18" charset="0"/>
                <a:cs typeface="Times New Roman" pitchFamily="18" charset="0"/>
              </a:rPr>
              <a:t>Abramovitz</a:t>
            </a:r>
            <a:r>
              <a:rPr lang="en-US" sz="1400" dirty="0">
                <a:latin typeface="Times New Roman" panose="02020603050405020304" pitchFamily="18" charset="0"/>
                <a:cs typeface="Times New Roman" pitchFamily="18" charset="0"/>
              </a:rPr>
              <a:t> and K. Smedley, “Family of bridgeless buck-boost PFC rectifiers,” IEEE Transactions Power </a:t>
            </a:r>
            <a:r>
              <a:rPr lang="en-US" sz="1400" dirty="0" err="1">
                <a:latin typeface="Times New Roman" panose="02020603050405020304" pitchFamily="18" charset="0"/>
                <a:cs typeface="Times New Roman" pitchFamily="18" charset="0"/>
              </a:rPr>
              <a:t>Electronics,vol</a:t>
            </a:r>
            <a:r>
              <a:rPr lang="en-US" sz="1400" dirty="0">
                <a:latin typeface="Times New Roman" panose="02020603050405020304" pitchFamily="18" charset="0"/>
                <a:cs typeface="Times New Roman" pitchFamily="18" charset="0"/>
              </a:rPr>
              <a:t>. 30, no. 12, pp. 6524-6527, Dec. 2015.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[36] 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Somayajula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&amp; Ferdowsi, M. (2009), “Power Sharing in a Double-Input Buck-boost Converter Using Offset Time Control” 2009. </a:t>
            </a:r>
          </a:p>
          <a:p>
            <a:pPr marL="0" indent="0" algn="just">
              <a:lnSpc>
                <a:spcPct val="115000"/>
              </a:lnSpc>
              <a:spcAft>
                <a:spcPts val="1000"/>
              </a:spcAft>
              <a:buNone/>
            </a:pP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4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77878-2FD1-4518-945F-D4611EFDC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775"/>
            <a:ext cx="10515600" cy="569118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[37]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Somayajula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&amp; Ferdowsi, M. (2010),  “Small-signal modelling and analysis of the double-input buck-boost converter” 2010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[38]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Veerachary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(2018), ”Design and Analysis of Fifth-order Buck-Boost Converter”, 2018 2nd IEEE International Conference on Power Electronics, Intelligent Control and Energy Systems”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[39]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Jaschke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(2007), ”Conduction Losses in DC/DC-Converters as buck-boost/boost-buck synchronous rectifier types” 2007 Compatibility in Power Electronics.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[40] R. M.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Schupbach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C.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Balda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Zolot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B. Kramer, “Design methodology of a combined battery-ultracapacitor energy storage unit for vehicle power management,” in Proc. IEEE Power Electronics Conf., 15-19 Jun. 2003, vol. 1, pp. 88-93.</a:t>
            </a:r>
          </a:p>
          <a:p>
            <a:pPr algn="just">
              <a:lnSpc>
                <a:spcPct val="12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[41] Tsai-Fu Wu; Yu-Kai Chen. “A systematic and unified approach to modelling PWM DC/DC converters based on the graft scheme”, IEEE Transactions on Industrial Electronics, vol. 45, no.1, pp. 88-98, Feb. 1998.</a:t>
            </a:r>
          </a:p>
          <a:p>
            <a:pPr marL="342900" indent="-342900" algn="just">
              <a:lnSpc>
                <a:spcPct val="120000"/>
              </a:lnSpc>
              <a:buNone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[42] 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A.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Fardoun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 H. Ismail, “Bridgeless SEPIC rectifier with unity power factor and reduced conduction losses,” IEEE Trans. Ind.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lectron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., vol. 56, no.4, pp. 1147–1157, April 2009.</a:t>
            </a:r>
          </a:p>
          <a:p>
            <a:pPr marL="342900" indent="-342900" algn="just">
              <a:lnSpc>
                <a:spcPct val="120000"/>
              </a:lnSpc>
              <a:buNone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[43] 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Y. M. Chen, Y. C. Liu, and F. Y. Wu, “Multi-input converter with power factor correction, maximum power point tracking, and ripple-free input currents”, IEEE Trans. Power Electronics, vol. 19, pp. 631-639, May 2004.</a:t>
            </a:r>
          </a:p>
          <a:p>
            <a:pPr marL="342900" indent="-342900" algn="just">
              <a:lnSpc>
                <a:spcPct val="12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[44] W.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Sutopo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Nizam, B.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Rahmawatie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F.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Fahma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"A Review of Electric Vehicles Charging Standard Development: Study Case in Indonesia," 2018 5th International Conference on Electric Vehicular Technology (ICEVT), Surakarta, Indonesia, 2018, pp. 152-157,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10.1109/ICEVT.2018.8628367.</a:t>
            </a:r>
          </a:p>
          <a:p>
            <a:pPr marL="342900" indent="-342900" algn="just">
              <a:lnSpc>
                <a:spcPct val="12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[45]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Pandav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Kiran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Maroti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Sanjeevi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Kumar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Padmanaban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Jens Bo Holm-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nielsen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Mahajan Sagar Bhaskar, Mohammad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Meraj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Atif Iqbal, “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New Structure of High Voltage Gain SEPIC Converter for Renewable Energy Applications”, IEEE ACCESS, July 23, 2019. (Journal)</a:t>
            </a:r>
          </a:p>
        </p:txBody>
      </p:sp>
    </p:spTree>
    <p:extLst>
      <p:ext uri="{BB962C8B-B14F-4D97-AF65-F5344CB8AC3E}">
        <p14:creationId xmlns:p14="http://schemas.microsoft.com/office/powerpoint/2010/main" val="7775953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77878-2FD1-4518-945F-D4611EFDC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775"/>
            <a:ext cx="10515600" cy="569118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[46] 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Ibrahim A.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AlMohaisin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Ahmed A. Mahfouz , V. T.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Akhila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Review on SEPIC Converter Topologies”, International Journal of Research in Engineering, Science and Management Volume-2, Issue-12, December-2019.(Journal)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[47] 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Suryoatmojo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Dilianto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Suwito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Mardiyanto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Setijadi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D.C.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Riawan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and Analysis of High Gain Modified SEPIC Converter for Photovoltaic Applications”, 2018 IEEE International Conference on Innovative Research and Development (ICIRD) 11-12 May 2018.(Research Paper)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[48]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Jingying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Hu, Anthony D.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Sagneri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Juan M. Rivas,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Yehui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Han, Seth M. Davis, David J. Perreault, “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Frequency Resonant SEPIC Converter with Wide Input and Output Voltage Ranges”, IEEE TRANSACTIONS ON POWER ELECTRONICS, </a:t>
            </a:r>
            <a:r>
              <a:rPr lang="nl-NL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Vol. 27, No. 1, pp. 189-200, Jan. 2012.(Research Paper)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nl-NL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[49] 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Trivedi Bhavin, Bhavesh Patel, Jay Desai, Kamlesh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Sonwane</a:t>
            </a:r>
            <a:r>
              <a:rPr lang="nl-NL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”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Analysis of SEPIC Converter”,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IJEDR 2018.(Journal)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[50] </a:t>
            </a:r>
            <a:r>
              <a:rPr lang="fi-FI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Gajalakshmi M, Dr Karpagavalli P, ”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and Analysis of a SEPIC Integrated Boost (SIB) Converter using Coupled Inductor”, International Research Journal of Engineering and Technology (IRJET), 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Volume: 07 Issue: 03,  March, 2020.(Journal)</a:t>
            </a:r>
            <a:endParaRPr lang="en-IN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[51] O.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Kircioğlu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Ünlü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S.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Çamur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Modeling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analysis of DC-DC SEPIC converter with coupled inductors," 2016 International Symposium on Industrial Electronics (INDEL), Banja Luka, 2016.(Research Paper)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[52]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Fakirrao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T.Chavan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Shrikant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S.Mopari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Panchayya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S. Swami, “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Analysis Of SEPIC And Zeta Converter For Power Quality Improvement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”,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SCIENTIFIC &amp; TECHNOLOGY RESEARCH VOLUME 8, ISSUE 12, DECEMBER 2019.(Journal)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[53] </a:t>
            </a:r>
            <a:r>
              <a:rPr lang="fi-FI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Subramani Saravanan, Neelakandan Ramesh Babu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“A modified high step-up non-isolated DC-DC converter for PV application”, Journal of Applied Research and Technology, May 15, 2016.(Journal)</a:t>
            </a:r>
          </a:p>
        </p:txBody>
      </p:sp>
    </p:spTree>
    <p:extLst>
      <p:ext uri="{BB962C8B-B14F-4D97-AF65-F5344CB8AC3E}">
        <p14:creationId xmlns:p14="http://schemas.microsoft.com/office/powerpoint/2010/main" val="2842902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the literature review for the proposed topic and identify the charger rating required.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the performance of different converters and select the most suitable converter.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design the selected converter for the rating of the battery chosen with reduced THD and ripple content.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safety circuit if required and complete the charging system design.</a:t>
            </a:r>
          </a:p>
        </p:txBody>
      </p:sp>
    </p:spTree>
    <p:extLst>
      <p:ext uri="{BB962C8B-B14F-4D97-AF65-F5344CB8AC3E}">
        <p14:creationId xmlns:p14="http://schemas.microsoft.com/office/powerpoint/2010/main" val="41577240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BACCD-114D-4EC7-BCAF-34BB290F7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6928"/>
            <a:ext cx="10515600" cy="571003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[54]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Yelamarthi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Bhaskar S.S. Gupta, Sri Rama Lakshmi P, “</a:t>
            </a:r>
            <a:r>
              <a:rPr lang="en-US" sz="1400" dirty="0">
                <a:solidFill>
                  <a:srgbClr val="11111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Analysis and Design of CUK Converter using PI Controller for PV Application</a:t>
            </a:r>
            <a:r>
              <a:rPr lang="en-IN" sz="1400" dirty="0">
                <a:solidFill>
                  <a:srgbClr val="11111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”, </a:t>
            </a:r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January 2014, International Journal of Scientific &amp; Technology Research.</a:t>
            </a:r>
          </a:p>
          <a:p>
            <a:pPr marL="0" indent="0" algn="just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[55] 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Karuppiah, M.,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Karthikumar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K., &amp;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Arunbalj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(2017), ”A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transformerless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buck-boost converter with PID controller (closed loop controller)”, 2017 IEEE International Conference on Intelligent Techniques in Control, Optimization and Signal Processing (INCOS).</a:t>
            </a:r>
          </a:p>
          <a:p>
            <a:pPr marL="0" indent="0" algn="just">
              <a:buNone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[56]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M.Karuppiah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K.Karthi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Kumar and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A.Arunbalaj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“The Residential Dc Power Distribution with Multi-Input Single-Control Systems,” International Journal Of Engineering Trends And Technology (IJETT) Volume 17, Issue 4, Nov-2014.</a:t>
            </a:r>
          </a:p>
          <a:p>
            <a:pPr marL="0" indent="0" algn="just">
              <a:buNone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[57]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Ajami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Ardi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A.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Farakhor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“Design, analysis and implementation of a buck–boost DC/DC converter,” IET Power Electron., vol. 7, no. 12, pp. 2902–2913, Dec. 2014.</a:t>
            </a:r>
          </a:p>
          <a:p>
            <a:pPr marL="0" indent="0" algn="just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[58] M. Karuppiah, K.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Karthikumar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Arunbalaj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L.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Dineshbabu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S. Krishnakumar, “Improved DC Power Distribution with Multi input Single Control System using Boost Converter”, International Journal Of Applied Engineering Research (IJAER),” Volume No.10, Issue No.3, Jan 2015.</a:t>
            </a:r>
          </a:p>
        </p:txBody>
      </p:sp>
    </p:spTree>
    <p:extLst>
      <p:ext uri="{BB962C8B-B14F-4D97-AF65-F5344CB8AC3E}">
        <p14:creationId xmlns:p14="http://schemas.microsoft.com/office/powerpoint/2010/main" val="14591871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699240-2A35-4BDD-B9B0-DB5A6E2DF87A}"/>
              </a:ext>
            </a:extLst>
          </p:cNvPr>
          <p:cNvSpPr/>
          <p:nvPr/>
        </p:nvSpPr>
        <p:spPr>
          <a:xfrm>
            <a:off x="1710431" y="2505670"/>
            <a:ext cx="8771137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08027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100"/>
            <a:ext cx="10515600" cy="106362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999EFA-7EB6-46A0-B7A8-46D693C0D7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 t="11262"/>
          <a:stretch/>
        </p:blipFill>
        <p:spPr>
          <a:xfrm>
            <a:off x="2027593" y="1101725"/>
            <a:ext cx="8136814" cy="55848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1627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6FD132-5A8D-4606-AFF6-EA79039E0EFE}"/>
              </a:ext>
            </a:extLst>
          </p:cNvPr>
          <p:cNvSpPr/>
          <p:nvPr/>
        </p:nvSpPr>
        <p:spPr>
          <a:xfrm>
            <a:off x="499083" y="2551837"/>
            <a:ext cx="11193834" cy="20005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BUCK-BOOST CONVERTER</a:t>
            </a:r>
          </a:p>
          <a:p>
            <a:pPr algn="ctr"/>
            <a:endParaRPr lang="en-US" sz="4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65771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SIMULINK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877FC3-2994-440A-AF29-B68CC6BFB0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8" t="20000" r="666" b="8889"/>
          <a:stretch/>
        </p:blipFill>
        <p:spPr>
          <a:xfrm>
            <a:off x="71120" y="1616075"/>
            <a:ext cx="11846560" cy="4876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D41AE49-73F3-46E9-BAC1-2AD2062A5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FF2CC5-B38E-4615-98AF-E8CD3243A5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49" t="18074" r="25000" b="12000"/>
          <a:stretch/>
        </p:blipFill>
        <p:spPr>
          <a:xfrm>
            <a:off x="0" y="-115384"/>
            <a:ext cx="12192000" cy="697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31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RESULTS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6156DD-413B-45D9-B02B-BF41F17F29B5}"/>
              </a:ext>
            </a:extLst>
          </p:cNvPr>
          <p:cNvSpPr/>
          <p:nvPr/>
        </p:nvSpPr>
        <p:spPr>
          <a:xfrm>
            <a:off x="4924425" y="1385891"/>
            <a:ext cx="2495550" cy="2746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Case 1 – For R Load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916949-4CDB-4092-AB13-F5A0F87830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8889" r="-1" b="6815"/>
          <a:stretch/>
        </p:blipFill>
        <p:spPr>
          <a:xfrm>
            <a:off x="0" y="1822768"/>
            <a:ext cx="12192000" cy="503523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FC9A959-73B0-4293-8BBE-2397C83E87D9}"/>
              </a:ext>
            </a:extLst>
          </p:cNvPr>
          <p:cNvSpPr/>
          <p:nvPr/>
        </p:nvSpPr>
        <p:spPr>
          <a:xfrm>
            <a:off x="4752975" y="189707"/>
            <a:ext cx="2438400" cy="4048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Case 2 – For RL Load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BF6C90-DA03-4CFE-B454-72BBE77DC4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69" b="6815"/>
          <a:stretch/>
        </p:blipFill>
        <p:spPr>
          <a:xfrm>
            <a:off x="0" y="736757"/>
            <a:ext cx="12192000" cy="5931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555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2494</TotalTime>
  <Words>3099</Words>
  <Application>Microsoft Office PowerPoint</Application>
  <PresentationFormat>Widescreen</PresentationFormat>
  <Paragraphs>121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Times New Roman</vt:lpstr>
      <vt:lpstr>Office Theme</vt:lpstr>
      <vt:lpstr>JSS ACADEMY OF TECHNICAL EDUCATION, NOIDA DEPARTMENT OF ELECTRICAL ENGINEERING </vt:lpstr>
      <vt:lpstr>OUTLINE OF PRESENTATION</vt:lpstr>
      <vt:lpstr>OBJECTIVES</vt:lpstr>
      <vt:lpstr>BLOCK DIAGRAM</vt:lpstr>
      <vt:lpstr>PowerPoint Presentation</vt:lpstr>
      <vt:lpstr>SIMULINK MODEL</vt:lpstr>
      <vt:lpstr>PowerPoint Presentation</vt:lpstr>
      <vt:lpstr>GRAPHICAL RESULTS </vt:lpstr>
      <vt:lpstr>PowerPoint Presentation</vt:lpstr>
      <vt:lpstr>PowerPoint Presentation</vt:lpstr>
      <vt:lpstr>PowerPoint Presentation</vt:lpstr>
      <vt:lpstr>SIMULINK MODEL</vt:lpstr>
      <vt:lpstr>PowerPoint Presentation</vt:lpstr>
      <vt:lpstr>GRAPHICAL RESULTS</vt:lpstr>
      <vt:lpstr>PowerPoint Presentation</vt:lpstr>
      <vt:lpstr>PowerPoint Presentation</vt:lpstr>
      <vt:lpstr>SIMULINK MODEL</vt:lpstr>
      <vt:lpstr>PowerPoint Presentation</vt:lpstr>
      <vt:lpstr>GRAPHICAL RESULTS</vt:lpstr>
      <vt:lpstr>PowerPoint Presentation</vt:lpstr>
      <vt:lpstr>PowerPoint Presentation</vt:lpstr>
      <vt:lpstr>SIMULINK MODEL</vt:lpstr>
      <vt:lpstr>GRAPHICAL RESULTS</vt:lpstr>
      <vt:lpstr>REFERENCES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Project</dc:title>
  <dc:creator>anu</dc:creator>
  <cp:lastModifiedBy>Abhinav Singh</cp:lastModifiedBy>
  <cp:revision>118</cp:revision>
  <dcterms:created xsi:type="dcterms:W3CDTF">2018-12-07T08:49:59Z</dcterms:created>
  <dcterms:modified xsi:type="dcterms:W3CDTF">2021-03-19T03:27:49Z</dcterms:modified>
</cp:coreProperties>
</file>

<file path=docProps/thumbnail.jpeg>
</file>